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1702" r:id="rId3"/>
    <p:sldId id="1689" r:id="rId4"/>
    <p:sldId id="1685" r:id="rId5"/>
    <p:sldId id="1687" r:id="rId6"/>
    <p:sldId id="1697" r:id="rId7"/>
    <p:sldId id="1698" r:id="rId8"/>
    <p:sldId id="1700" r:id="rId9"/>
    <p:sldId id="1690" r:id="rId10"/>
    <p:sldId id="1691" r:id="rId11"/>
    <p:sldId id="1688" r:id="rId12"/>
    <p:sldId id="1692" r:id="rId13"/>
    <p:sldId id="1693" r:id="rId14"/>
    <p:sldId id="1695" r:id="rId15"/>
    <p:sldId id="1703" r:id="rId16"/>
    <p:sldId id="278" r:id="rId17"/>
    <p:sldId id="1696" r:id="rId18"/>
    <p:sldId id="1684" r:id="rId19"/>
    <p:sldId id="16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94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2B648-BD2A-4186-AD24-CD276B8CB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1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09075-FFC0-4AD6-B450-F41E918DDB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3D618-94D6-40FA-BB16-E08C941061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572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2" y="1552580"/>
            <a:ext cx="5350933" cy="408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70084" y="1552580"/>
            <a:ext cx="5350933" cy="40862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40765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7883" y="1122363"/>
            <a:ext cx="11263973" cy="1115568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  <a:t>Presentation Center title </a:t>
            </a:r>
            <a:br>
              <a:rPr lang="en-US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</a:br>
            <a:r>
              <a:rPr lang="en-US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  <a:t>[Max 2 line title]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83" y="2237931"/>
            <a:ext cx="9520517" cy="118872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537883" y="3848101"/>
            <a:ext cx="6887384" cy="3048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MS PGothic" panose="020B0600070205080204" pitchFamily="34" charset="-128"/>
                <a:cs typeface="Georgia"/>
              </a:rPr>
              <a:t>Month xx, Year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MS PGothic" panose="020B0600070205080204" pitchFamily="34" charset="-128"/>
              <a:cs typeface="Georgia"/>
            </a:endParaRP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537883" y="4152901"/>
            <a:ext cx="6887384" cy="52069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Georgia"/>
              </a:rPr>
              <a:t>Producer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Georgia"/>
              </a:rPr>
              <a:t>Johnny Q. Appleseed</a:t>
            </a:r>
          </a:p>
        </p:txBody>
      </p:sp>
    </p:spTree>
    <p:extLst>
      <p:ext uri="{BB962C8B-B14F-4D97-AF65-F5344CB8AC3E}">
        <p14:creationId xmlns:p14="http://schemas.microsoft.com/office/powerpoint/2010/main" val="17311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93" y="757881"/>
            <a:ext cx="11216640" cy="640080"/>
          </a:xfrm>
        </p:spPr>
        <p:txBody>
          <a:bodyPr anchor="t" anchorCtr="0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34B8457-10ED-A54A-9E67-2A9E61E8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2562"/>
            <a:ext cx="3031565" cy="365125"/>
          </a:xfrm>
        </p:spPr>
        <p:txBody>
          <a:bodyPr/>
          <a:lstStyle>
            <a:lvl1pPr>
              <a:defRPr sz="800"/>
            </a:lvl1pPr>
          </a:lstStyle>
          <a:p>
            <a:fld id="{067398A3-3D67-41EC-B411-142834895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36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49AD-CADB-4775-B725-C8FB0A05DB58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02562"/>
            <a:ext cx="3031565" cy="365125"/>
          </a:xfrm>
        </p:spPr>
        <p:txBody>
          <a:bodyPr/>
          <a:lstStyle>
            <a:lvl1pPr>
              <a:defRPr sz="800"/>
            </a:lvl1pPr>
          </a:lstStyle>
          <a:p>
            <a:fld id="{067398A3-3D67-41EC-B411-1428348954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A58510-0239-9545-8865-9C020B96C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3" y="757881"/>
            <a:ext cx="11216640" cy="640080"/>
          </a:xfrm>
        </p:spPr>
        <p:txBody>
          <a:bodyPr anchor="t" anchorCtr="0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901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1F16902-E129-4B0D-9B9E-A4131C0D4FAE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4193" y="6427105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8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4944"/>
          </a:xfrm>
          <a:gradFill>
            <a:gsLst>
              <a:gs pos="25000">
                <a:srgbClr val="0070C0"/>
              </a:gs>
              <a:gs pos="100000">
                <a:srgbClr val="0070C0">
                  <a:alpha val="0"/>
                </a:srgbClr>
              </a:gs>
            </a:gsLst>
          </a:gradFill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90600"/>
            <a:ext cx="117856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958A0-616C-4F77-AC12-B3F0C67F96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9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C21CF-CE06-426E-BEA1-AFF7CC6390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4944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79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" y="0"/>
            <a:ext cx="12191999" cy="69494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990600"/>
            <a:ext cx="5588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990600"/>
            <a:ext cx="5588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E1964-7582-4645-A27C-B6953796DA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0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1C700-A87D-4D75-AEF5-8C799282A1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6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867D-36F5-4340-950E-3E87BBA11B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2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B2760-E997-40B4-8E40-6B39F39B7C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5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DFA54-3761-496D-8CEB-9B98542099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3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458B7-C58E-442E-890D-7A8DBB164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7757" y="0"/>
            <a:ext cx="12209756" cy="69494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0C0">
                  <a:alpha val="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914400"/>
            <a:ext cx="11785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0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0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0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EADDFE-AEEB-430B-9C14-435B488514EF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6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E146-7137-4458-82B3-319C79A7EECB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398A3-3D67-41EC-B411-1428348954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1" y="274320"/>
            <a:ext cx="2773799" cy="27432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674948" y="6409706"/>
            <a:ext cx="10846544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670561" y="588898"/>
            <a:ext cx="10850932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460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kpacusa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kpacusa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B4B9-8CD9-4BD7-AD56-6E750CDDF34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54B235-46E8-419F-A7B6-5275650E10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78" y="1352239"/>
            <a:ext cx="3543380" cy="36068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31FC60-4DBD-4C49-ACFA-7F64C0E793F1}"/>
              </a:ext>
            </a:extLst>
          </p:cNvPr>
          <p:cNvSpPr/>
          <p:nvPr/>
        </p:nvSpPr>
        <p:spPr>
          <a:xfrm>
            <a:off x="3153254" y="5182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Please feel free to ask any questions via Q and A </a:t>
            </a:r>
          </a:p>
          <a:p>
            <a:pPr algn="ctr"/>
            <a:r>
              <a:rPr lang="en-US" dirty="0"/>
              <a:t>in the </a:t>
            </a:r>
            <a:r>
              <a:rPr lang="en-US" b="1" u="sng" dirty="0"/>
              <a:t>center</a:t>
            </a:r>
            <a:endParaRPr lang="en-US" b="1" u="sng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54920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DCB1-7F74-4DFB-8037-B2025709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Membership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9CB7CC-95E7-416A-AECC-B1099F4C9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5" y="1722619"/>
            <a:ext cx="5904139" cy="30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F17F5-EDFD-4986-8848-BC551BF94D0B}"/>
              </a:ext>
            </a:extLst>
          </p:cNvPr>
          <p:cNvSpPr txBox="1"/>
          <p:nvPr/>
        </p:nvSpPr>
        <p:spPr>
          <a:xfrm>
            <a:off x="8139792" y="2828835"/>
            <a:ext cx="38045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232 = Democrats</a:t>
            </a:r>
          </a:p>
          <a:p>
            <a:r>
              <a:rPr lang="en-US" sz="3200" b="1" dirty="0"/>
              <a:t>196 = Republicans</a:t>
            </a:r>
          </a:p>
          <a:p>
            <a:r>
              <a:rPr lang="en-US" sz="3200" b="1" dirty="0"/>
              <a:t>1 = Independents</a:t>
            </a:r>
          </a:p>
          <a:p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7F7A88D-2B74-4A62-94FA-0D290586081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64" y="4923064"/>
            <a:ext cx="1782536" cy="193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99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D298-F4A0-4C88-8895-01A0F717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House Landscape</a:t>
            </a:r>
          </a:p>
        </p:txBody>
      </p:sp>
      <p:pic>
        <p:nvPicPr>
          <p:cNvPr id="9218" name="Picture 2" descr="2020 House Election Forecast Maps">
            <a:extLst>
              <a:ext uri="{FF2B5EF4-FFF2-40B4-BE49-F238E27FC236}">
                <a16:creationId xmlns:a16="http://schemas.microsoft.com/office/drawing/2014/main" id="{04D8775E-42EF-45B7-A864-1929982247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56" y="694944"/>
            <a:ext cx="9556642" cy="60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CD06D38-5017-4900-9D5D-3D2A5961BFD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986" y="4890406"/>
            <a:ext cx="1856014" cy="19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95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7431-3850-4665-82A6-0A7B9797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Congresswoman Elissa </a:t>
            </a:r>
            <a:r>
              <a:rPr lang="en-US" sz="3200" dirty="0" err="1"/>
              <a:t>Slotkin</a:t>
            </a:r>
            <a:r>
              <a:rPr lang="en-US" sz="3200" dirty="0"/>
              <a:t> – Armed Services Committee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948B5A-23FF-41A3-83FA-72C2846C7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5" y="1104899"/>
            <a:ext cx="7845879" cy="523058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881529-64A6-481A-86B2-1094084CA1F1}"/>
              </a:ext>
            </a:extLst>
          </p:cNvPr>
          <p:cNvSpPr txBox="1"/>
          <p:nvPr/>
        </p:nvSpPr>
        <p:spPr>
          <a:xfrm>
            <a:off x="8507187" y="1951264"/>
            <a:ext cx="32575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First Democrat in 20 Years</a:t>
            </a:r>
          </a:p>
          <a:p>
            <a:endParaRPr lang="en-US" sz="2000" b="1" dirty="0"/>
          </a:p>
          <a:p>
            <a:r>
              <a:rPr lang="en-US" sz="2000" b="1" dirty="0"/>
              <a:t>50.6% win</a:t>
            </a:r>
          </a:p>
          <a:p>
            <a:endParaRPr lang="en-US" sz="2000" b="1" dirty="0"/>
          </a:p>
          <a:p>
            <a:r>
              <a:rPr lang="en-US" sz="2000" b="1" dirty="0"/>
              <a:t>Oakland County, 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9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90A1-759D-44DF-B05F-D6B9A23D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Congresswoman Susan Wild – Foreign Affairs Committee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BD6C1C-750A-4705-AB94-1D4186C5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3" y="1023257"/>
            <a:ext cx="8066996" cy="46917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4EA72E-D86D-4BC2-A368-3EDA792A3663}"/>
              </a:ext>
            </a:extLst>
          </p:cNvPr>
          <p:cNvSpPr txBox="1"/>
          <p:nvPr/>
        </p:nvSpPr>
        <p:spPr>
          <a:xfrm>
            <a:off x="8931729" y="2955472"/>
            <a:ext cx="30452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First Democrat in 20 years</a:t>
            </a:r>
          </a:p>
          <a:p>
            <a:endParaRPr lang="en-US" sz="2000" b="1" dirty="0"/>
          </a:p>
          <a:p>
            <a:r>
              <a:rPr lang="en-US" sz="2000" b="1" dirty="0"/>
              <a:t>53.4% win</a:t>
            </a:r>
          </a:p>
          <a:p>
            <a:endParaRPr lang="en-US" sz="2000" b="1" dirty="0"/>
          </a:p>
          <a:p>
            <a:r>
              <a:rPr lang="en-US" sz="2000" b="1" dirty="0"/>
              <a:t>Northampton County, 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3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B4B9-8CD9-4BD7-AD56-6E750CDDF34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54B235-46E8-419F-A7B6-5275650E10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77" y="982908"/>
            <a:ext cx="2436052" cy="24460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D9450F-21EB-41C0-A5FC-71E0FD7902F8}"/>
              </a:ext>
            </a:extLst>
          </p:cNvPr>
          <p:cNvSpPr txBox="1"/>
          <p:nvPr/>
        </p:nvSpPr>
        <p:spPr>
          <a:xfrm>
            <a:off x="3706585" y="3624943"/>
            <a:ext cx="570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Please feel free to ask any questions via Q and A </a:t>
            </a:r>
          </a:p>
          <a:p>
            <a:pPr algn="ctr"/>
            <a:r>
              <a:rPr lang="en-US" dirty="0"/>
              <a:t>in the </a:t>
            </a:r>
            <a:r>
              <a:rPr lang="en-US" b="1" u="sng" dirty="0"/>
              <a:t>center</a:t>
            </a:r>
            <a:endParaRPr lang="en-US" b="1" u="sng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68498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1021"/>
            <a:ext cx="12928157" cy="691591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5400000" flipV="1">
            <a:off x="5132070" y="2561123"/>
            <a:ext cx="0" cy="54864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BC90E-502A-A54D-9BAE-6F74229062B0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CEA2AE-D7E3-2B48-8853-44EF055D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614283"/>
            <a:ext cx="11216640" cy="640080"/>
          </a:xfrm>
        </p:spPr>
        <p:txBody>
          <a:bodyPr/>
          <a:lstStyle/>
          <a:p>
            <a:r>
              <a:rPr lang="en-US" dirty="0"/>
              <a:t>10 States with a Margin Less than 2% in 2016</a:t>
            </a:r>
          </a:p>
        </p:txBody>
      </p:sp>
      <p:sp>
        <p:nvSpPr>
          <p:cNvPr id="22" name="Text Placeholder 18"/>
          <p:cNvSpPr txBox="1">
            <a:spLocks/>
          </p:cNvSpPr>
          <p:nvPr/>
        </p:nvSpPr>
        <p:spPr bwMode="auto">
          <a:xfrm>
            <a:off x="1928808" y="6422608"/>
            <a:ext cx="3043242" cy="3405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MS PGothic" panose="020B0600070205080204" pitchFamily="34" charset="-128"/>
              <a:cs typeface="Georgia"/>
            </a:endParaRPr>
          </a:p>
        </p:txBody>
      </p:sp>
      <p:sp>
        <p:nvSpPr>
          <p:cNvPr id="24" name="Text Placeholder 18"/>
          <p:cNvSpPr txBox="1">
            <a:spLocks/>
          </p:cNvSpPr>
          <p:nvPr/>
        </p:nvSpPr>
        <p:spPr bwMode="auto">
          <a:xfrm>
            <a:off x="1928808" y="6082277"/>
            <a:ext cx="8247721" cy="3403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eorgia"/>
              <a:ea typeface="MS PGothic" panose="020B0600070205080204" pitchFamily="34" charset="-128"/>
              <a:cs typeface="Georgia"/>
            </a:endParaRPr>
          </a:p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eorgia"/>
                <a:ea typeface="MS PGothic" panose="020B0600070205080204" pitchFamily="34" charset="-128"/>
                <a:cs typeface="Georgia"/>
              </a:rPr>
              <a:t>Sources: National Journal Research, 2019.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2334" y="1499443"/>
            <a:ext cx="7787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888888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47.9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5825" y="5076826"/>
            <a:ext cx="1673352" cy="8286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57750" y="2835444"/>
            <a:ext cx="0" cy="224138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82198"/>
              </p:ext>
            </p:extLst>
          </p:nvPr>
        </p:nvGraphicFramePr>
        <p:xfrm>
          <a:off x="4119238" y="1254363"/>
          <a:ext cx="3728622" cy="2722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626">
                  <a:extLst>
                    <a:ext uri="{9D8B030D-6E8A-4147-A177-3AD203B41FA5}">
                      <a16:colId xmlns:a16="http://schemas.microsoft.com/office/drawing/2014/main" val="1283401404"/>
                    </a:ext>
                  </a:extLst>
                </a:gridCol>
                <a:gridCol w="1196932">
                  <a:extLst>
                    <a:ext uri="{9D8B030D-6E8A-4147-A177-3AD203B41FA5}">
                      <a16:colId xmlns:a16="http://schemas.microsoft.com/office/drawing/2014/main" val="3638632002"/>
                    </a:ext>
                  </a:extLst>
                </a:gridCol>
                <a:gridCol w="985064">
                  <a:extLst>
                    <a:ext uri="{9D8B030D-6E8A-4147-A177-3AD203B41FA5}">
                      <a16:colId xmlns:a16="http://schemas.microsoft.com/office/drawing/2014/main" val="4239460248"/>
                    </a:ext>
                  </a:extLst>
                </a:gridCol>
              </a:tblGrid>
              <a:tr h="24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State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Vote Margin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EC Votes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427003"/>
                  </a:ext>
                </a:extLst>
              </a:tr>
              <a:tr h="24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North Carolina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173,315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315617"/>
                  </a:ext>
                </a:extLst>
              </a:tr>
              <a:tr h="24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Florida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112,911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958482"/>
                  </a:ext>
                </a:extLst>
              </a:tr>
              <a:tr h="24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Arizona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91,234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86430"/>
                  </a:ext>
                </a:extLst>
              </a:tr>
              <a:tr h="24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Minnesota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44,593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13311"/>
                  </a:ext>
                </a:extLst>
              </a:tr>
              <a:tr h="24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Pennsylvania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44,292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58856"/>
                  </a:ext>
                </a:extLst>
              </a:tr>
              <a:tr h="24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Nevada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27,202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81142"/>
                  </a:ext>
                </a:extLst>
              </a:tr>
              <a:tr h="24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Wisconsin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22,748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591102"/>
                  </a:ext>
                </a:extLst>
              </a:tr>
              <a:tr h="24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Maine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22,142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99684"/>
                  </a:ext>
                </a:extLst>
              </a:tr>
              <a:tr h="24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Michigan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10,704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841196"/>
                  </a:ext>
                </a:extLst>
              </a:tr>
              <a:tr h="24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New Hampshire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2,736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55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1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F5909-391C-489A-9D08-32B3B059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8A3-3D67-41EC-B411-1428348954E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4C2038-CA60-42F3-8EB9-518A700E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Pivot Counties: The counties that voted Obama-Obama-Trump from ...">
            <a:extLst>
              <a:ext uri="{FF2B5EF4-FFF2-40B4-BE49-F238E27FC236}">
                <a16:creationId xmlns:a16="http://schemas.microsoft.com/office/drawing/2014/main" id="{995FFF8A-F9AD-42DC-AE21-EC1628CA1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" y="92528"/>
            <a:ext cx="11326586" cy="566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76F3A80-F585-4293-A63F-B30C304C165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242" y="5076826"/>
            <a:ext cx="1594757" cy="178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173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6CE5-340C-447F-AF92-A4378E61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Recession’s Impact on Re-Election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25157C-02B6-40DF-8D32-2D9CA3ED8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78"/>
            <a:ext cx="12192000" cy="684912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16E2052-86BD-47FA-83EE-2A503E45E3A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986" y="4890407"/>
            <a:ext cx="1856014" cy="19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4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AADB-509C-4905-A476-F8462DBF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to Vote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F319BF-810F-4A42-8B35-774DE5F1F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0" y="974271"/>
            <a:ext cx="6872895" cy="55199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1FE30-3F3C-4282-8F37-7D8223A1F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67" y="1257300"/>
            <a:ext cx="4095469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42F4-0013-48F8-B30C-5B07311D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Day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DDB3-CE67-42AE-A8DC-9DAF0525F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Tuesday, November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Elections are mentioned 33 times in the Constitution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Mail in Ballots</a:t>
            </a:r>
          </a:p>
          <a:p>
            <a:pPr lvl="1"/>
            <a:r>
              <a:rPr lang="en-US" sz="2400" i="1" dirty="0"/>
              <a:t>$400M for states to “increase the ability to vote by mail, expand early voting and online registration, and increase the safety of voting in-person by providing additional voting facilities and more poll-workers.”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549830-FAB9-46F0-A03C-D667185EF42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986" y="4890406"/>
            <a:ext cx="1856014" cy="19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92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1234-E069-4C51-8A60-164B2BAF0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2020 Senate Races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43BE0-C5A8-4C0B-BD6A-50EF86E81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20 Senate map is not easy for Democrats either">
            <a:extLst>
              <a:ext uri="{FF2B5EF4-FFF2-40B4-BE49-F238E27FC236}">
                <a16:creationId xmlns:a16="http://schemas.microsoft.com/office/drawing/2014/main" id="{5CFBB2CB-5FA8-4CAE-AAE4-B66622BF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71525"/>
            <a:ext cx="12191999" cy="60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2E75989-8395-42A7-9477-C189D5A7A8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955721"/>
            <a:ext cx="1905186" cy="198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63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001F-E2AB-4409-B4EC-3FD0F9D3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Membership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176E01-BC09-4317-BC31-08F2A0228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7" y="1721757"/>
            <a:ext cx="5667375" cy="29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045FE7-4D60-482A-8AA4-688C7CFFCF90}"/>
              </a:ext>
            </a:extLst>
          </p:cNvPr>
          <p:cNvSpPr txBox="1"/>
          <p:nvPr/>
        </p:nvSpPr>
        <p:spPr>
          <a:xfrm>
            <a:off x="7478486" y="2759529"/>
            <a:ext cx="3616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 = Democrats</a:t>
            </a:r>
          </a:p>
          <a:p>
            <a:r>
              <a:rPr lang="en-US" sz="3200" b="1" dirty="0"/>
              <a:t>53 = Republicans</a:t>
            </a:r>
          </a:p>
          <a:p>
            <a:r>
              <a:rPr lang="en-US" sz="3200" b="1" dirty="0"/>
              <a:t>2   =  Independents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6F575AD-79BE-4522-8A88-BE7D160B119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986" y="4890406"/>
            <a:ext cx="1856014" cy="19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0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AD3F-73E8-460D-9E10-F592D2D0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99435F-39BC-4A90-880C-31325E3146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039" y="5211193"/>
            <a:ext cx="1561918" cy="14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Sara Gideon outraised Susan Collins this summer, but Collins still ...">
            <a:extLst>
              <a:ext uri="{FF2B5EF4-FFF2-40B4-BE49-F238E27FC236}">
                <a16:creationId xmlns:a16="http://schemas.microsoft.com/office/drawing/2014/main" id="{95675346-D321-4F98-98E2-58329006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7" y="833756"/>
            <a:ext cx="6033116" cy="37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F21E2A-9ED5-42F8-B6C0-E3D5699B22FE}"/>
              </a:ext>
            </a:extLst>
          </p:cNvPr>
          <p:cNvSpPr txBox="1"/>
          <p:nvPr/>
        </p:nvSpPr>
        <p:spPr>
          <a:xfrm>
            <a:off x="7297445" y="1127464"/>
            <a:ext cx="4332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State House Speaker Sara Gideon vs. Senator Susan Collins (R)</a:t>
            </a:r>
          </a:p>
          <a:p>
            <a:endParaRPr lang="en-US" b="1" dirty="0"/>
          </a:p>
          <a:p>
            <a:r>
              <a:rPr lang="en-US" b="1" dirty="0"/>
              <a:t>Served since 1997</a:t>
            </a:r>
          </a:p>
          <a:p>
            <a:endParaRPr lang="en-US" b="1" dirty="0"/>
          </a:p>
          <a:p>
            <a:r>
              <a:rPr lang="en-US" b="1" dirty="0"/>
              <a:t>2014 – 68% win</a:t>
            </a:r>
          </a:p>
          <a:p>
            <a:endParaRPr lang="en-US" b="1" dirty="0"/>
          </a:p>
          <a:p>
            <a:r>
              <a:rPr lang="en-US" b="1" dirty="0"/>
              <a:t>47% to 43% - most recent poll</a:t>
            </a:r>
          </a:p>
          <a:p>
            <a:endParaRPr lang="en-US" b="1" dirty="0"/>
          </a:p>
          <a:p>
            <a:r>
              <a:rPr lang="en-US" b="1" dirty="0"/>
              <a:t>Justice Brett Kavanaugh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1CBFE-D1B5-4AD1-9947-87AE5CEBCF2B}"/>
              </a:ext>
            </a:extLst>
          </p:cNvPr>
          <p:cNvSpPr/>
          <p:nvPr/>
        </p:nvSpPr>
        <p:spPr>
          <a:xfrm>
            <a:off x="754601" y="5200966"/>
            <a:ext cx="8584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Republican Senator facing reelection in a state President Trump lost 4 years ago</a:t>
            </a:r>
          </a:p>
        </p:txBody>
      </p:sp>
    </p:spTree>
    <p:extLst>
      <p:ext uri="{BB962C8B-B14F-4D97-AF65-F5344CB8AC3E}">
        <p14:creationId xmlns:p14="http://schemas.microsoft.com/office/powerpoint/2010/main" val="274477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E5E5-6161-496C-B373-A2DA0A00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88553BF-6E46-4F8F-A289-DAD2A1CB068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955721"/>
            <a:ext cx="1905186" cy="198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andidates In The Race For Cory Gardner's Senate Seat Raked In ...">
            <a:extLst>
              <a:ext uri="{FF2B5EF4-FFF2-40B4-BE49-F238E27FC236}">
                <a16:creationId xmlns:a16="http://schemas.microsoft.com/office/drawing/2014/main" id="{1F73BB18-D5C4-4481-B903-47310CAAD4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9" y="851713"/>
            <a:ext cx="5337190" cy="35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John Hickenlooper's 2020 presidential campaign and policy ...">
            <a:extLst>
              <a:ext uri="{FF2B5EF4-FFF2-40B4-BE49-F238E27FC236}">
                <a16:creationId xmlns:a16="http://schemas.microsoft.com/office/drawing/2014/main" id="{EC3214DC-2F05-4634-98F2-749D2D45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84" y="8517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Andrew Romanoff on Family Tragedy, 2020 U.S. Senate Bid Versus ...">
            <a:extLst>
              <a:ext uri="{FF2B5EF4-FFF2-40B4-BE49-F238E27FC236}">
                <a16:creationId xmlns:a16="http://schemas.microsoft.com/office/drawing/2014/main" id="{7E34634A-FA84-439E-8AB3-017A7F9AA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84" y="280317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DAECBF-C9DA-4165-A07A-A31B310A3279}"/>
              </a:ext>
            </a:extLst>
          </p:cNvPr>
          <p:cNvSpPr txBox="1"/>
          <p:nvPr/>
        </p:nvSpPr>
        <p:spPr>
          <a:xfrm>
            <a:off x="9241655" y="1198485"/>
            <a:ext cx="255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Fmr</a:t>
            </a:r>
            <a:r>
              <a:rPr lang="en-US" b="1" dirty="0"/>
              <a:t>. Gov. John Hickenlooper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84665-24C0-4454-86B0-646ECF56C81F}"/>
              </a:ext>
            </a:extLst>
          </p:cNvPr>
          <p:cNvSpPr txBox="1"/>
          <p:nvPr/>
        </p:nvSpPr>
        <p:spPr>
          <a:xfrm>
            <a:off x="9507984" y="3116062"/>
            <a:ext cx="229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Fmr</a:t>
            </a:r>
            <a:r>
              <a:rPr lang="en-US" b="1" dirty="0"/>
              <a:t>. State House Speaker Andrew Romanoff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19B22-DFD9-499C-8530-11252FD143F3}"/>
              </a:ext>
            </a:extLst>
          </p:cNvPr>
          <p:cNvSpPr txBox="1"/>
          <p:nvPr/>
        </p:nvSpPr>
        <p:spPr>
          <a:xfrm>
            <a:off x="1083076" y="5024352"/>
            <a:ext cx="8691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Second Republican Senator facing reelection in a state President Trump lost 4 years ago</a:t>
            </a:r>
          </a:p>
          <a:p>
            <a:endParaRPr lang="en-US" b="1" dirty="0"/>
          </a:p>
          <a:p>
            <a:r>
              <a:rPr lang="en-US" b="1" dirty="0"/>
              <a:t>Won in 2014 with 48% of the vote</a:t>
            </a:r>
          </a:p>
        </p:txBody>
      </p:sp>
    </p:spTree>
    <p:extLst>
      <p:ext uri="{BB962C8B-B14F-4D97-AF65-F5344CB8AC3E}">
        <p14:creationId xmlns:p14="http://schemas.microsoft.com/office/powerpoint/2010/main" val="127949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7885-1A6C-4E9B-90FD-519E941D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Alabama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4AFF93-946E-4A6A-BD38-A7257021BC1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814" y="4875439"/>
            <a:ext cx="1905186" cy="198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Sen. Doug Jones calls on Alabamians to 'reject those that seek to ...">
            <a:extLst>
              <a:ext uri="{FF2B5EF4-FFF2-40B4-BE49-F238E27FC236}">
                <a16:creationId xmlns:a16="http://schemas.microsoft.com/office/drawing/2014/main" id="{17991EEA-76A8-4952-AD4B-279D83B330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5" y="849002"/>
            <a:ext cx="5964019" cy="33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ommy Tuberville, Jeff Sessions heading to runoff in GOP Alabama ...">
            <a:extLst>
              <a:ext uri="{FF2B5EF4-FFF2-40B4-BE49-F238E27FC236}">
                <a16:creationId xmlns:a16="http://schemas.microsoft.com/office/drawing/2014/main" id="{DAFFB5BD-1AD9-4009-BA36-F0D9707D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45" y="1242873"/>
            <a:ext cx="4055985" cy="24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1A9D0-567A-4C5D-97B9-457BBC5AF97F}"/>
              </a:ext>
            </a:extLst>
          </p:cNvPr>
          <p:cNvSpPr txBox="1"/>
          <p:nvPr/>
        </p:nvSpPr>
        <p:spPr>
          <a:xfrm>
            <a:off x="923278" y="4749553"/>
            <a:ext cx="8842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Senator Doug Jones was the first Democrat to win statewide since 2008</a:t>
            </a:r>
          </a:p>
          <a:p>
            <a:endParaRPr lang="en-US" dirty="0"/>
          </a:p>
          <a:p>
            <a:r>
              <a:rPr lang="en-US" dirty="0"/>
              <a:t>Special Election in 2017</a:t>
            </a:r>
          </a:p>
          <a:p>
            <a:endParaRPr lang="en-US" dirty="0"/>
          </a:p>
          <a:p>
            <a:r>
              <a:rPr lang="en-US" dirty="0"/>
              <a:t>Auburn Football Coach Tommy Tuberville Endorsed by President Trump vs. Former Senator and Attorney General Jess Sessions</a:t>
            </a:r>
          </a:p>
        </p:txBody>
      </p:sp>
    </p:spTree>
    <p:extLst>
      <p:ext uri="{BB962C8B-B14F-4D97-AF65-F5344CB8AC3E}">
        <p14:creationId xmlns:p14="http://schemas.microsoft.com/office/powerpoint/2010/main" val="1538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5FA7-238B-4472-8B8D-672F932A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aily Kos Elections presents the 2016 presidential election ...">
            <a:extLst>
              <a:ext uri="{FF2B5EF4-FFF2-40B4-BE49-F238E27FC236}">
                <a16:creationId xmlns:a16="http://schemas.microsoft.com/office/drawing/2014/main" id="{59A32C88-91CF-498D-866E-6E106C7D57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73" y="0"/>
            <a:ext cx="10622830" cy="6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D0645D5-2D59-4DCE-893A-C485C1CA23E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122" y="4947942"/>
            <a:ext cx="1856014" cy="19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0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F02D-2117-4469-A05D-55600774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Pre-2018 Elections</a:t>
            </a:r>
          </a:p>
        </p:txBody>
      </p:sp>
      <p:pic>
        <p:nvPicPr>
          <p:cNvPr id="8196" name="Picture 4" descr="The Atlas Of Redistricting | FiveThirtyEight">
            <a:extLst>
              <a:ext uri="{FF2B5EF4-FFF2-40B4-BE49-F238E27FC236}">
                <a16:creationId xmlns:a16="http://schemas.microsoft.com/office/drawing/2014/main" id="{07953B22-BF92-4F3D-A0E0-27548CA227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" y="694944"/>
            <a:ext cx="9636905" cy="61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3FD6979-781D-44A2-932E-2EFF52F1836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986" y="4890406"/>
            <a:ext cx="1856014" cy="19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221166"/>
      </p:ext>
    </p:extLst>
  </p:cSld>
  <p:clrMapOvr>
    <a:masterClrMapping/>
  </p:clrMapOvr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edited nov3">
      <a:dk1>
        <a:srgbClr val="FFFFFF"/>
      </a:dk1>
      <a:lt1>
        <a:srgbClr val="000000"/>
      </a:lt1>
      <a:dk2>
        <a:srgbClr val="888888"/>
      </a:dk2>
      <a:lt2>
        <a:srgbClr val="CE6C00"/>
      </a:lt2>
      <a:accent1>
        <a:srgbClr val="8B724A"/>
      </a:accent1>
      <a:accent2>
        <a:srgbClr val="55527A"/>
      </a:accent2>
      <a:accent3>
        <a:srgbClr val="477367"/>
      </a:accent3>
      <a:accent4>
        <a:srgbClr val="734761"/>
      </a:accent4>
      <a:accent5>
        <a:srgbClr val="769DA3"/>
      </a:accent5>
      <a:accent6>
        <a:srgbClr val="8A806E"/>
      </a:accent6>
      <a:hlink>
        <a:srgbClr val="8A714A"/>
      </a:hlink>
      <a:folHlink>
        <a:srgbClr val="B0966B"/>
      </a:folHlink>
    </a:clrScheme>
    <a:fontScheme name="Custom 2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336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Verdana</vt:lpstr>
      <vt:lpstr>Wingdings</vt:lpstr>
      <vt:lpstr>5_Default Design</vt:lpstr>
      <vt:lpstr>1_Office Theme</vt:lpstr>
      <vt:lpstr>PowerPoint Presentation</vt:lpstr>
      <vt:lpstr>Election Day 2020</vt:lpstr>
      <vt:lpstr>2020 Senate Races</vt:lpstr>
      <vt:lpstr>Senate Membership</vt:lpstr>
      <vt:lpstr>Maine</vt:lpstr>
      <vt:lpstr>Colorado</vt:lpstr>
      <vt:lpstr>Alabama</vt:lpstr>
      <vt:lpstr>PowerPoint Presentation</vt:lpstr>
      <vt:lpstr>Pre-2018 Elections</vt:lpstr>
      <vt:lpstr>House Membership</vt:lpstr>
      <vt:lpstr>2020 House Landscape</vt:lpstr>
      <vt:lpstr>Congresswoman Elissa Slotkin – Armed Services Committee</vt:lpstr>
      <vt:lpstr>Congresswoman Susan Wild – Foreign Affairs Committee</vt:lpstr>
      <vt:lpstr>PowerPoint Presentation</vt:lpstr>
      <vt:lpstr>10 States with a Margin Less than 2% in 2016</vt:lpstr>
      <vt:lpstr>PowerPoint Presentation</vt:lpstr>
      <vt:lpstr>Recession’s Impact on Re-Election</vt:lpstr>
      <vt:lpstr>Commit to Vote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margin over 50% for Trump or Clinton head-to-head (independent and 3rd party candidates removed)</dc:title>
  <dc:creator>Adam Johnson</dc:creator>
  <cp:lastModifiedBy>Ari Mittleman</cp:lastModifiedBy>
  <cp:revision>16</cp:revision>
  <dcterms:created xsi:type="dcterms:W3CDTF">2020-03-30T17:19:16Z</dcterms:created>
  <dcterms:modified xsi:type="dcterms:W3CDTF">2020-04-08T13:47:22Z</dcterms:modified>
</cp:coreProperties>
</file>